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8" r:id="rId8"/>
    <p:sldId id="258" r:id="rId9"/>
    <p:sldId id="259" r:id="rId10"/>
    <p:sldId id="265" r:id="rId11"/>
    <p:sldId id="269" r:id="rId12"/>
    <p:sldId id="266" r:id="rId13"/>
    <p:sldId id="267" r:id="rId14"/>
    <p:sldId id="270" r:id="rId15"/>
    <p:sldId id="25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80" autoAdjust="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1DFB-5361-4292-BB09-11478D3F9F94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A278-F477-4C94-9781-DE879DEDF6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1DFB-5361-4292-BB09-11478D3F9F94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A278-F477-4C94-9781-DE879DEDF6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1DFB-5361-4292-BB09-11478D3F9F94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A278-F477-4C94-9781-DE879DEDF6A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1DFB-5361-4292-BB09-11478D3F9F94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A278-F477-4C94-9781-DE879DEDF6A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1DFB-5361-4292-BB09-11478D3F9F94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A278-F477-4C94-9781-DE879DEDF6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1DFB-5361-4292-BB09-11478D3F9F94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A278-F477-4C94-9781-DE879DEDF6A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1DFB-5361-4292-BB09-11478D3F9F94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A278-F477-4C94-9781-DE879DEDF6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1DFB-5361-4292-BB09-11478D3F9F94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A278-F477-4C94-9781-DE879DEDF6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1DFB-5361-4292-BB09-11478D3F9F94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A278-F477-4C94-9781-DE879DEDF6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1DFB-5361-4292-BB09-11478D3F9F94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A278-F477-4C94-9781-DE879DEDF6A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1DFB-5361-4292-BB09-11478D3F9F94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A278-F477-4C94-9781-DE879DEDF6A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D731DFB-5361-4292-BB09-11478D3F9F94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6C8A278-F477-4C94-9781-DE879DEDF6A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8%D1%82%D1%80%D0%BE%D1%84%D0%B0%D0%BD%D0%BE%D0%B2%D1%81%D0%BA%D0%BE%D0%B5_%D0%BA%D0%BB%D0%B0%D0%B4%D0%B1%D0%B8%D1%89%D0%B5_(%D0%9F%D0%B5%D0%BD%D0%B7%D0%B0)" TargetMode="External"/><Relationship Id="rId2" Type="http://schemas.openxmlformats.org/officeDocument/2006/relationships/hyperlink" Target="https://ru.wikipedia.org/wiki/1905_%D0%B3%D0%BE%D0%B4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844_%D0%B3%D0%BE%D0%B4" TargetMode="External"/><Relationship Id="rId2" Type="http://schemas.openxmlformats.org/officeDocument/2006/relationships/hyperlink" Target="https://ru.wikipedia.org/wiki/%D0%A2%D0%B0%D0%B3%D0%B0%D0%BD%D1%80%D0%BE%D0%B3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hyperlink" Target="https://ru.wikipedia.org/wiki/%D0%98%D0%90%D0%A5" TargetMode="External"/><Relationship Id="rId4" Type="http://schemas.openxmlformats.org/officeDocument/2006/relationships/hyperlink" Target="https://ru.wikipedia.org/wiki/%D0%9F%D0%B0%D0%BD%D1%81%D0%B8%D0%BE%D0%B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8%D1%82%D0%B8%D0%B3%D0%BB%D0%B8%D1%86,_%D0%90%D0%BB%D0%B5%D0%BA%D1%81%D0%B0%D0%BD%D0%B4%D1%80_%D0%9B%D1%8E%D0%B4%D0%B2%D0%B8%D0%B3%D0%BE%D0%B2%D0%B8%D1%87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ru.wikipedia.org/wiki/%D0%A1%D0%B0%D0%BD%D0%BA%D1%82-%D0%9F%D0%B5%D1%82%D0%B5%D1%80%D0%B1%D1%83%D1%80%D0%B3%D1%81%D0%BA%D0%B0%D1%8F_%D0%B3%D0%BE%D1%81%D1%83%D0%B4%D0%B0%D1%80%D1%81%D1%82%D0%B2%D0%B5%D0%BD%D0%BD%D0%B0%D1%8F_%D1%85%D1%83%D0%B4%D0%BE%D0%B6%D0%B5%D1%81%D1%82%D0%B2%D0%B5%D0%BD%D0%BD%D0%BE-%D0%BF%D1%80%D0%BE%D0%BC%D1%8B%D1%88%D0%BB%D0%B5%D0%BD%D0%BD%D0%B0%D1%8F_%D0%B0%D0%BA%D0%B0%D0%B4%D0%B5%D0%BC%D0%B8%D1%8F_%D0%B8%D0%BC%D0%B5%D0%BD%D0%B8_%D0%90._%D0%9B._%D0%A8%D1%82%D0%B8%D0%B3%D0%BB%D0%B8%D1%86%D0%B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A1%D0%B0%D0%B2%D0%B8%D1%86%D0%BA%D0%B8%D0%B9,_%D0%9A%D0%BE%D0%BD%D1%81%D1%82%D0%B0%D0%BD%D1%82%D0%B8%D0%BD_%D0%90%D0%BF%D0%BE%D0%BB%D0%BB%D0%BE%D0%BD%D0%BE%D0%B2%D0%B8%D1%87#cite_note-%D0%9A%D0%BE%D0%BD%D0%B4%D0%B0%D0%BA%D0%BE%D0%B2-1" TargetMode="External"/><Relationship Id="rId5" Type="http://schemas.openxmlformats.org/officeDocument/2006/relationships/hyperlink" Target="https://ru.wikipedia.org/wiki/%D0%9F%D0%B5%D0%BD%D0%B7%D0%B5%D0%BD%D1%81%D0%BA%D0%B0%D1%8F_%D0%BE%D0%B1%D0%BB%D0%B0%D1%81%D1%82%D0%BD%D0%B0%D1%8F_%D0%BA%D0%B0%D1%80%D1%82%D0%B8%D0%BD%D0%BD%D0%B0%D1%8F_%D0%B3%D0%B0%D0%BB%D0%B5%D1%80%D0%B5%D1%8F_%D0%B8%D0%BC%D0%B5%D0%BD%D0%B8_%D0%9A._%D0%90._%D0%A1%D0%B0%D0%B2%D0%B8%D1%86%D0%BA%D0%BE%D0%B3%D0%BE" TargetMode="External"/><Relationship Id="rId4" Type="http://schemas.openxmlformats.org/officeDocument/2006/relationships/hyperlink" Target="https://ru.wikipedia.org/wiki/%D0%9C%D0%BE%D1%81%D0%BA%D0%BE%D0%B2%D1%81%D0%BA%D0%BE%D0%B5_%D1%83%D1%87%D0%B8%D0%BB%D0%B8%D1%89%D0%B5_%D0%B6%D0%B8%D0%B2%D0%BE%D0%BF%D0%B8%D1%81%D0%B8,_%D0%B2%D0%B0%D1%8F%D0%BD%D0%B8%D1%8F_%D0%B8_%D0%B7%D0%BE%D0%B4%D1%87%D0%B5%D1%81%D1%82%D0%B2%D0%B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Знаменитые люди нашего города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27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17632" cy="187220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>Картина «</a:t>
            </a:r>
            <a:r>
              <a:rPr lang="ru-RU" sz="2200" b="1" dirty="0" smtClean="0">
                <a:solidFill>
                  <a:srgbClr val="C00000"/>
                </a:solidFill>
                <a:latin typeface="+mn-lt"/>
              </a:rPr>
              <a:t>Утро в сосновом бору» </a:t>
            </a:r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>– это совместная работа Шишкина И.И. , который нарисовал лес </a:t>
            </a:r>
            <a:br>
              <a:rPr lang="ru-RU" sz="2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> и Савицкого К.А , который изобразил медведей.</a:t>
            </a:r>
            <a:br>
              <a:rPr lang="ru-RU" sz="2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>Сейчас эта картина находится в знаменитой Третьяковской галереи </a:t>
            </a:r>
            <a:r>
              <a:rPr lang="ru-RU" sz="2200" b="1" dirty="0" smtClean="0">
                <a:solidFill>
                  <a:srgbClr val="C00000"/>
                </a:solidFill>
                <a:latin typeface="+mn-lt"/>
              </a:rPr>
              <a:t>в Москве</a:t>
            </a:r>
            <a:endParaRPr lang="ru-RU" sz="2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39552" y="2276872"/>
            <a:ext cx="3816424" cy="648072"/>
          </a:xfrm>
        </p:spPr>
        <p:txBody>
          <a:bodyPr>
            <a:normAutofit fontScale="47500" lnSpcReduction="20000"/>
          </a:bodyPr>
          <a:lstStyle/>
          <a:p>
            <a:endParaRPr lang="ru-RU" b="1" dirty="0" smtClean="0"/>
          </a:p>
          <a:p>
            <a:r>
              <a:rPr lang="ru-RU" sz="5100" b="1" dirty="0" smtClean="0"/>
              <a:t>Шишкин </a:t>
            </a:r>
            <a:r>
              <a:rPr lang="ru-RU" sz="5100" b="1" dirty="0"/>
              <a:t>Иван Иванович</a:t>
            </a:r>
          </a:p>
          <a:p>
            <a:endParaRPr lang="ru-RU" sz="5100" dirty="0"/>
          </a:p>
        </p:txBody>
      </p:sp>
      <p:pic>
        <p:nvPicPr>
          <p:cNvPr id="5" name="Объект 5" descr="https://k-a-r-t-i-n-a.ru/wp-content/uploads/2018/10/portret-hudozhnika-ivana-shishkina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2996952"/>
            <a:ext cx="3384376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716016" y="2276872"/>
            <a:ext cx="3822192" cy="63976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Савицкий</a:t>
            </a:r>
            <a:br>
              <a:rPr lang="ru-RU" b="1" dirty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Константин </a:t>
            </a:r>
            <a:r>
              <a:rPr lang="ru-RU" b="1" dirty="0" err="1">
                <a:solidFill>
                  <a:srgbClr val="002060"/>
                </a:solidFill>
                <a:cs typeface="Times New Roman" pitchFamily="18" charset="0"/>
              </a:rPr>
              <a:t>Апполонович</a:t>
            </a:r>
            <a:endParaRPr lang="ru-RU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68960"/>
            <a:ext cx="345638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85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463296" cy="82289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b="1" dirty="0" smtClean="0"/>
              <a:t>Инок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Отец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15820" y="2842591"/>
            <a:ext cx="4298061" cy="64807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Ремонтные работы на железной дороге</a:t>
            </a:r>
            <a:endParaRPr lang="ru-RU" b="1" dirty="0"/>
          </a:p>
        </p:txBody>
      </p:sp>
      <p:pic>
        <p:nvPicPr>
          <p:cNvPr id="7" name="Рисунок 6" descr="https://upload.wikimedia.org/wikipedia/commons/thumb/c/c5/Konstantin_Savitskiy_Inok_1897.jpg/800px-Konstantin_Savitskiy_Inok_189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376264" cy="252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https://regnum.ru/uploads/pictures/news/2018/11/02/regnum_picture_154117646755869_normal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3672408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art-assorty.ru/uploads/posts/2016-07/1468212046_remontnye-raboty-na-zheleznoy-dorog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6077"/>
            <a:ext cx="4773930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Объект 9" descr="https://art-assorty.ru/uploads/posts/2016-07/1468211915_devochka-nischenka.jpg"/>
          <p:cNvPicPr>
            <a:picLocks noGrp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3016"/>
            <a:ext cx="2232248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7164288" y="4365104"/>
            <a:ext cx="1749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Девочка нищенка</a:t>
            </a:r>
          </a:p>
        </p:txBody>
      </p:sp>
    </p:spTree>
    <p:extLst>
      <p:ext uri="{BB962C8B-B14F-4D97-AF65-F5344CB8AC3E}">
        <p14:creationId xmlns:p14="http://schemas.microsoft.com/office/powerpoint/2010/main" val="367459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539552" y="332656"/>
            <a:ext cx="7632848" cy="5976664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C00000"/>
                </a:solidFill>
              </a:rPr>
              <a:t>Именем Константина Савицкого названы</a:t>
            </a:r>
            <a:r>
              <a:rPr lang="ru-RU" sz="1800" b="1" dirty="0" smtClean="0">
                <a:solidFill>
                  <a:srgbClr val="C00000"/>
                </a:solidFill>
              </a:rPr>
              <a:t>:</a:t>
            </a:r>
            <a:endParaRPr lang="ru-RU" sz="1800" b="1" dirty="0"/>
          </a:p>
          <a:p>
            <a:r>
              <a:rPr lang="ru-RU" sz="1800" b="1" dirty="0"/>
              <a:t>улица в Пензе (1950 год</a:t>
            </a:r>
            <a:r>
              <a:rPr lang="ru-RU" sz="1800" b="1" dirty="0" smtClean="0"/>
              <a:t>),</a:t>
            </a:r>
            <a:endParaRPr lang="ru-RU" sz="1800" b="1" dirty="0"/>
          </a:p>
          <a:p>
            <a:r>
              <a:rPr lang="ru-RU" sz="1800" b="1" dirty="0"/>
              <a:t>Пензенская областная картинная </a:t>
            </a:r>
            <a:r>
              <a:rPr lang="ru-RU" sz="1800" b="1" dirty="0" smtClean="0"/>
              <a:t>галерея</a:t>
            </a:r>
            <a:endParaRPr lang="ru-RU" sz="1800" b="1" dirty="0"/>
          </a:p>
          <a:p>
            <a:r>
              <a:rPr lang="ru-RU" sz="1800" b="1" dirty="0"/>
              <a:t>Пензенское художественное училище (1955 </a:t>
            </a:r>
            <a:r>
              <a:rPr lang="ru-RU" sz="1800" b="1" dirty="0" smtClean="0"/>
              <a:t>год</a:t>
            </a:r>
            <a:r>
              <a:rPr lang="ru-RU" sz="1800" b="1" dirty="0"/>
              <a:t>)</a:t>
            </a:r>
            <a:r>
              <a:rPr lang="ru-RU" sz="1800" b="1" dirty="0" smtClean="0"/>
              <a:t>.</a:t>
            </a:r>
            <a:endParaRPr lang="ru-RU" sz="1800" b="1" dirty="0"/>
          </a:p>
          <a:p>
            <a:r>
              <a:rPr lang="ru-RU" sz="1800" b="1" dirty="0"/>
              <a:t>На здании Пензенского художественного училища установлена мемориальная доска, посвящённая выдающемуся живописцу.</a:t>
            </a:r>
          </a:p>
          <a:p>
            <a:r>
              <a:rPr lang="ru-RU" sz="1800" b="1" dirty="0"/>
              <a:t>В 1980-х годах в Пензенской областной картинной галерее был создан мемориальный музей К. А. Савицкого.</a:t>
            </a:r>
          </a:p>
          <a:p>
            <a:r>
              <a:rPr lang="ru-RU" sz="1800" b="1" dirty="0">
                <a:solidFill>
                  <a:srgbClr val="C00000"/>
                </a:solidFill>
              </a:rPr>
              <a:t>В 2011 году на территории Губернаторского дома в Пензе установлен памятник </a:t>
            </a:r>
            <a:r>
              <a:rPr lang="ru-RU" sz="1800" b="1" dirty="0" smtClean="0">
                <a:solidFill>
                  <a:srgbClr val="C00000"/>
                </a:solidFill>
              </a:rPr>
              <a:t>живописцу</a:t>
            </a:r>
          </a:p>
          <a:p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https://upload.wikimedia.org/wikipedia/ru/thumb/9/9c/SavitskyMonument.jpg/800px-SavitskyMonumen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3356992"/>
            <a:ext cx="2664296" cy="3087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18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103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836712"/>
            <a:ext cx="3822192" cy="1008112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Пензенская </a:t>
            </a:r>
            <a:r>
              <a:rPr lang="ru-RU" b="1" dirty="0" smtClean="0">
                <a:solidFill>
                  <a:srgbClr val="C00000"/>
                </a:solidFill>
              </a:rPr>
              <a:t>картинная</a:t>
            </a:r>
          </a:p>
          <a:p>
            <a:r>
              <a:rPr lang="ru-RU" b="1" dirty="0">
                <a:solidFill>
                  <a:srgbClr val="C00000"/>
                </a:solidFill>
              </a:rPr>
              <a:t> галере им. К.А. Савицкого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850392"/>
            <a:ext cx="4320480" cy="91411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Пензенское Художественное Училище им. К.А. Савицкого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Объект 6" descr="http://s4.fotokto.ru/photo/full/539/5394834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3672408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https://avatars.mds.yandex.net/get-altay/1868686/2a0000016ae301abd6b266811ae745495615/XXL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60848"/>
            <a:ext cx="3391669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855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5152" y="1412776"/>
            <a:ext cx="4175320" cy="4713704"/>
          </a:xfrm>
        </p:spPr>
        <p:txBody>
          <a:bodyPr/>
          <a:lstStyle/>
          <a:p>
            <a:r>
              <a:rPr lang="ru-RU" b="1" dirty="0"/>
              <a:t>К. А. Савицкий возглавлял Училище до момента своей смерти </a:t>
            </a:r>
            <a:r>
              <a:rPr lang="ru-RU" b="1" dirty="0">
                <a:solidFill>
                  <a:srgbClr val="C00000"/>
                </a:solidFill>
              </a:rPr>
              <a:t>31 </a:t>
            </a:r>
            <a:r>
              <a:rPr lang="ru-RU" b="1" dirty="0" smtClean="0">
                <a:solidFill>
                  <a:srgbClr val="C00000"/>
                </a:solidFill>
              </a:rPr>
              <a:t>января</a:t>
            </a:r>
            <a:r>
              <a:rPr lang="ru-RU" b="1" dirty="0">
                <a:solidFill>
                  <a:srgbClr val="C00000"/>
                </a:solidFill>
              </a:rPr>
              <a:t> </a:t>
            </a:r>
            <a:r>
              <a:rPr lang="ru-RU" b="1" dirty="0">
                <a:solidFill>
                  <a:srgbClr val="C00000"/>
                </a:solidFill>
                <a:hlinkClick r:id="rId2" tooltip="1905 год"/>
              </a:rPr>
              <a:t>1905</a:t>
            </a:r>
            <a:r>
              <a:rPr lang="ru-RU" b="1" dirty="0">
                <a:solidFill>
                  <a:srgbClr val="C00000"/>
                </a:solidFill>
              </a:rPr>
              <a:t> </a:t>
            </a:r>
            <a:r>
              <a:rPr lang="ru-RU" b="1" dirty="0" smtClean="0">
                <a:solidFill>
                  <a:srgbClr val="C00000"/>
                </a:solidFill>
              </a:rPr>
              <a:t>года</a:t>
            </a:r>
          </a:p>
          <a:p>
            <a:r>
              <a:rPr lang="ru-RU" b="1" dirty="0" smtClean="0"/>
              <a:t> </a:t>
            </a:r>
            <a:r>
              <a:rPr lang="ru-RU" b="1" dirty="0"/>
              <a:t>Похоронен на</a:t>
            </a:r>
            <a:r>
              <a:rPr lang="ru-RU" b="1" dirty="0">
                <a:solidFill>
                  <a:srgbClr val="C00000"/>
                </a:solidFill>
              </a:rPr>
              <a:t> </a:t>
            </a:r>
            <a:r>
              <a:rPr lang="ru-RU" b="1" dirty="0" err="1">
                <a:solidFill>
                  <a:srgbClr val="C00000"/>
                </a:solidFill>
                <a:hlinkClick r:id="rId3" tooltip="Митрофановское кладбище (Пенза)"/>
              </a:rPr>
              <a:t>Митрофановском</a:t>
            </a:r>
            <a:r>
              <a:rPr lang="ru-RU" b="1" dirty="0">
                <a:solidFill>
                  <a:srgbClr val="C00000"/>
                </a:solidFill>
                <a:hlinkClick r:id="rId3" tooltip="Митрофановское кладбище (Пенза)"/>
              </a:rPr>
              <a:t> </a:t>
            </a:r>
            <a:r>
              <a:rPr lang="ru-RU" b="1" dirty="0" smtClean="0">
                <a:solidFill>
                  <a:srgbClr val="C00000"/>
                </a:solidFill>
                <a:hlinkClick r:id="rId3" tooltip="Митрофановское кладбище (Пенза)"/>
              </a:rPr>
              <a:t>кладбище</a:t>
            </a:r>
            <a:r>
              <a:rPr lang="ru-RU" b="1" dirty="0"/>
              <a:t> </a:t>
            </a:r>
            <a:r>
              <a:rPr lang="ru-RU" b="1" dirty="0" smtClean="0"/>
              <a:t>в г. </a:t>
            </a:r>
            <a:r>
              <a:rPr lang="ru-RU" b="1" dirty="0"/>
              <a:t>Пензе</a:t>
            </a:r>
            <a:endParaRPr lang="ru-RU" b="1" dirty="0"/>
          </a:p>
        </p:txBody>
      </p:sp>
      <p:pic>
        <p:nvPicPr>
          <p:cNvPr id="10" name="Объект 9" descr="https://upload.wikimedia.org/wikipedia/ru/thumb/9/9f/Savitsky_memorial.JPG/1280px-Savitsky_memorial.JPG"/>
          <p:cNvPicPr>
            <a:picLocks noGrp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3822700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452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5212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Знаете ли вы кто этот Человек?</a:t>
            </a:r>
            <a:br>
              <a:rPr lang="ru-RU" sz="40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</a:br>
            <a:endParaRPr lang="ru-RU" sz="40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молодые годы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В зрелые голы</a:t>
            </a:r>
            <a:endParaRPr lang="ru-RU" dirty="0"/>
          </a:p>
        </p:txBody>
      </p:sp>
      <p:pic>
        <p:nvPicPr>
          <p:cNvPr id="12" name="Объект 11" descr="https://wearts.ru/images/russianpaint/119/81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01008"/>
            <a:ext cx="2592288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Объект 12" descr="https://byhah.ru/wp-content/uploads/d8a37881f42a51fdb8740505c7e3007ebc5f6c186220889-681x1024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2736304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1547664" y="1196752"/>
            <a:ext cx="59766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cs typeface="Times New Roman" pitchFamily="18" charset="0"/>
              </a:rPr>
              <a:t>Савицкий</a:t>
            </a:r>
            <a:br>
              <a:rPr lang="ru-RU" sz="40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cs typeface="Times New Roman" pitchFamily="18" charset="0"/>
              </a:rPr>
              <a:t>Константин </a:t>
            </a:r>
            <a:r>
              <a:rPr lang="ru-RU" sz="4000" b="1" dirty="0" err="1" smtClean="0">
                <a:solidFill>
                  <a:srgbClr val="002060"/>
                </a:solidFill>
                <a:cs typeface="Times New Roman" pitchFamily="18" charset="0"/>
              </a:rPr>
              <a:t>Апполонович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3890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Как называется это конфета?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988840"/>
            <a:ext cx="3822192" cy="413764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Мишка Косолапый</a:t>
            </a:r>
            <a:endParaRPr lang="ru-RU" sz="4800" b="1" dirty="0"/>
          </a:p>
        </p:txBody>
      </p:sp>
      <p:pic>
        <p:nvPicPr>
          <p:cNvPr id="5" name="Объект 4" descr="https://vsehoztovari.ru/upload/iblock/b3d/b3d7270779b4a4343547c5c9bbb1e0e8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3888431" cy="41373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849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Как называется картина которая изображена на обертке конфеты?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2276872"/>
            <a:ext cx="3822192" cy="381642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Утро </a:t>
            </a:r>
            <a:r>
              <a:rPr lang="ru-RU" sz="4000" b="1" dirty="0"/>
              <a:t>в сосновом бору</a:t>
            </a:r>
          </a:p>
        </p:txBody>
      </p:sp>
      <p:pic>
        <p:nvPicPr>
          <p:cNvPr id="5" name="Объект 4" descr="https://pbs.twimg.com/media/EPIBAQpXUAAbX7H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3822700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446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Кто автор картины –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Утро в сосновом бору?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https://pbs.twimg.com/media/EPIBAQpXUAAbX7H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204" y="2636912"/>
            <a:ext cx="3482843" cy="348925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788024" y="1916832"/>
            <a:ext cx="3822192" cy="639762"/>
          </a:xfrm>
        </p:spPr>
        <p:txBody>
          <a:bodyPr>
            <a:normAutofit/>
          </a:bodyPr>
          <a:lstStyle/>
          <a:p>
            <a:r>
              <a:rPr lang="ru-RU" b="1" dirty="0" smtClean="0"/>
              <a:t>Шишкин Иван Иванович</a:t>
            </a:r>
            <a:endParaRPr lang="ru-RU" b="1" dirty="0"/>
          </a:p>
        </p:txBody>
      </p:sp>
      <p:pic>
        <p:nvPicPr>
          <p:cNvPr id="6" name="Объект 5" descr="https://k-a-r-t-i-n-a.ru/wp-content/uploads/2018/10/portret-hudozhnika-ivana-shishkina.jpg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2636912"/>
            <a:ext cx="3312368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067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708920"/>
            <a:ext cx="3888431" cy="864096"/>
          </a:xfrm>
        </p:spPr>
        <p:txBody>
          <a:bodyPr>
            <a:normAutofit fontScale="25000" lnSpcReduction="20000"/>
          </a:bodyPr>
          <a:lstStyle/>
          <a:p>
            <a:pPr algn="l"/>
            <a:endParaRPr lang="ru-RU" b="1" dirty="0" smtClean="0"/>
          </a:p>
          <a:p>
            <a:pPr algn="l"/>
            <a:r>
              <a:rPr lang="ru-RU" sz="8600" b="1" dirty="0" err="1" smtClean="0">
                <a:latin typeface="+mn-lt"/>
              </a:rPr>
              <a:t>Коробельная</a:t>
            </a:r>
            <a:r>
              <a:rPr lang="ru-RU" sz="8600" b="1" dirty="0" smtClean="0">
                <a:latin typeface="+mn-lt"/>
              </a:rPr>
              <a:t> роща</a:t>
            </a:r>
          </a:p>
          <a:p>
            <a:r>
              <a:rPr lang="ru-RU" sz="8600" b="1" dirty="0" smtClean="0">
                <a:latin typeface="+mn-lt"/>
              </a:rPr>
              <a:t>                         </a:t>
            </a:r>
            <a:r>
              <a:rPr lang="ru-RU" sz="8600" b="1" dirty="0" smtClean="0">
                <a:solidFill>
                  <a:srgbClr val="C00000"/>
                </a:solidFill>
                <a:latin typeface="+mn-lt"/>
              </a:rPr>
              <a:t>Рожь</a:t>
            </a:r>
          </a:p>
          <a:p>
            <a:pPr algn="l"/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8000"/>
                </a:solidFill>
              </a:rPr>
              <a:t>Сосноовый</a:t>
            </a:r>
            <a:r>
              <a:rPr lang="ru-RU" b="1" dirty="0" smtClean="0">
                <a:solidFill>
                  <a:srgbClr val="008000"/>
                </a:solidFill>
              </a:rPr>
              <a:t> бор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/>
            <a:r>
              <a:rPr lang="ru-RU" b="1" dirty="0" smtClean="0"/>
              <a:t>Шишкин И.И. </a:t>
            </a:r>
          </a:p>
          <a:p>
            <a:pPr marL="0" indent="0" algn="ctr">
              <a:buNone/>
            </a:pPr>
            <a:r>
              <a:rPr lang="ru-RU" b="1" dirty="0" smtClean="0"/>
              <a:t>с </a:t>
            </a:r>
            <a:r>
              <a:rPr lang="ru-RU" b="1" dirty="0"/>
              <a:t>фотографической точностью </a:t>
            </a:r>
            <a:r>
              <a:rPr lang="ru-RU" b="1" dirty="0" smtClean="0"/>
              <a:t>передавал </a:t>
            </a:r>
            <a:r>
              <a:rPr lang="ru-RU" b="1" dirty="0"/>
              <a:t>мельчайшие детали </a:t>
            </a:r>
            <a:r>
              <a:rPr lang="ru-RU" b="1" dirty="0" smtClean="0"/>
              <a:t>природы, но вот животных и людей не очень любил рисовать</a:t>
            </a:r>
            <a:endParaRPr lang="ru-RU" b="1" dirty="0"/>
          </a:p>
        </p:txBody>
      </p:sp>
      <p:pic>
        <p:nvPicPr>
          <p:cNvPr id="7" name="Рисунок 6" descr="http://po-kartine.ru/images/korabelnaya-rosh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0104"/>
            <a:ext cx="3600399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https://domposterov.ru/images/tovar/m280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573016"/>
            <a:ext cx="3960439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Pine Forest by Ivan Shishkin 189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0104"/>
            <a:ext cx="4104456" cy="2576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790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65618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Знаете ли вы кто нарисовал мишек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на знаменитой картине –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Утро в сосновом бору?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7" name="Объект 4" descr="https://pbs.twimg.com/media/EPIBAQpXUAAbX7H.jpg"/>
          <p:cNvPicPr>
            <a:picLocks noGrp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5112568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474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5212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Знаете ли вы кто этот Человек?</a:t>
            </a:r>
            <a:br>
              <a:rPr lang="ru-RU" sz="40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</a:br>
            <a:endParaRPr lang="ru-RU" sz="40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молодые годы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В зрелые голы</a:t>
            </a:r>
            <a:endParaRPr lang="ru-RU" dirty="0"/>
          </a:p>
        </p:txBody>
      </p:sp>
      <p:pic>
        <p:nvPicPr>
          <p:cNvPr id="12" name="Объект 11" descr="https://wearts.ru/images/russianpaint/119/81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01008"/>
            <a:ext cx="2592288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Объект 12" descr="https://byhah.ru/wp-content/uploads/d8a37881f42a51fdb8740505c7e3007ebc5f6c186220889-681x1024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2736304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1547664" y="1196752"/>
            <a:ext cx="59766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cs typeface="Times New Roman" pitchFamily="18" charset="0"/>
              </a:rPr>
              <a:t>Савицкий</a:t>
            </a:r>
            <a:br>
              <a:rPr lang="ru-RU" sz="40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cs typeface="Times New Roman" pitchFamily="18" charset="0"/>
              </a:rPr>
              <a:t>Константин </a:t>
            </a:r>
            <a:r>
              <a:rPr lang="ru-RU" sz="4000" b="1" dirty="0" err="1" smtClean="0">
                <a:solidFill>
                  <a:srgbClr val="002060"/>
                </a:solidFill>
                <a:cs typeface="Times New Roman" pitchFamily="18" charset="0"/>
              </a:rPr>
              <a:t>Апполонович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5282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15456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cs typeface="Times New Roman" pitchFamily="18" charset="0"/>
              </a:rPr>
              <a:t>Савицкий Константин </a:t>
            </a:r>
            <a:r>
              <a:rPr lang="ru-RU" sz="3200" b="1" dirty="0" err="1" smtClean="0">
                <a:solidFill>
                  <a:srgbClr val="002060"/>
                </a:solidFill>
                <a:cs typeface="Times New Roman" pitchFamily="18" charset="0"/>
              </a:rPr>
              <a:t>Апполонович</a:t>
            </a:r>
            <a:r>
              <a:rPr lang="ru-RU" sz="3200" b="1" dirty="0">
                <a:solidFill>
                  <a:srgbClr val="002060"/>
                </a:solidFill>
                <a:cs typeface="Times New Roman" pitchFamily="18" charset="0"/>
              </a:rPr>
              <a:t> –</a:t>
            </a:r>
            <a:br>
              <a:rPr lang="ru-RU" sz="3200" b="1" dirty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2700" b="1" dirty="0">
                <a:solidFill>
                  <a:srgbClr val="C00000"/>
                </a:solidFill>
                <a:cs typeface="Times New Roman" pitchFamily="18" charset="0"/>
              </a:rPr>
              <a:t>русский жанровый живописец, академик, действительный член Императорской Академии художеств, педагог, первый директор Пензенского художественного училища</a:t>
            </a:r>
            <a:r>
              <a:rPr lang="ru-RU" sz="2700" b="1" dirty="0">
                <a:solidFill>
                  <a:srgbClr val="008000"/>
                </a:solidFill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8000"/>
                </a:solidFill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8000"/>
                </a:solidFill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8000"/>
                </a:solidFill>
                <a:cs typeface="Times New Roman" pitchFamily="18" charset="0"/>
              </a:rPr>
            </a:br>
            <a:endParaRPr lang="ru-RU" sz="2200" dirty="0">
              <a:solidFill>
                <a:srgbClr val="008000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2348880"/>
            <a:ext cx="3823336" cy="3777600"/>
          </a:xfrm>
        </p:spPr>
        <p:txBody>
          <a:bodyPr>
            <a:normAutofit/>
          </a:bodyPr>
          <a:lstStyle/>
          <a:p>
            <a:r>
              <a:rPr lang="ru-RU" sz="2000" dirty="0"/>
              <a:t>Родился в </a:t>
            </a:r>
            <a:r>
              <a:rPr lang="ru-RU" sz="2000" dirty="0">
                <a:hlinkClick r:id="rId2" tooltip="Таганрог"/>
              </a:rPr>
              <a:t>Таганроге</a:t>
            </a:r>
            <a:r>
              <a:rPr lang="ru-RU" sz="2000" dirty="0"/>
              <a:t> в семье военного </a:t>
            </a:r>
            <a:r>
              <a:rPr lang="ru-RU" sz="2000" dirty="0" smtClean="0"/>
              <a:t>врача 25</a:t>
            </a:r>
            <a:r>
              <a:rPr lang="ru-RU" sz="2000" dirty="0"/>
              <a:t> мая</a:t>
            </a:r>
            <a:r>
              <a:rPr lang="ru-RU" sz="2000" dirty="0"/>
              <a:t>  </a:t>
            </a:r>
            <a:r>
              <a:rPr lang="ru-RU" sz="2000" dirty="0">
                <a:hlinkClick r:id="rId3" tooltip="1844 год"/>
              </a:rPr>
              <a:t>1844</a:t>
            </a:r>
            <a:r>
              <a:rPr lang="ru-RU" sz="2000" dirty="0"/>
              <a:t>, </a:t>
            </a:r>
            <a:endParaRPr lang="ru-RU" sz="2000" dirty="0" smtClean="0"/>
          </a:p>
          <a:p>
            <a:r>
              <a:rPr lang="ru-RU" sz="2000" dirty="0"/>
              <a:t>Рано потеряв родителей, был отдан родственниками на воспитание в </a:t>
            </a:r>
            <a:r>
              <a:rPr lang="ru-RU" sz="1900" dirty="0" smtClean="0"/>
              <a:t>частный</a:t>
            </a:r>
            <a:r>
              <a:rPr lang="ru-RU" sz="1900" dirty="0"/>
              <a:t> </a:t>
            </a:r>
            <a:r>
              <a:rPr lang="ru-RU" sz="1900" dirty="0" smtClean="0">
                <a:hlinkClick r:id="rId4" tooltip="Пансион"/>
              </a:rPr>
              <a:t>пансион</a:t>
            </a:r>
            <a:r>
              <a:rPr lang="ru-RU" sz="2000" dirty="0" smtClean="0"/>
              <a:t>,</a:t>
            </a:r>
          </a:p>
          <a:p>
            <a:r>
              <a:rPr lang="ru-RU" sz="2000" dirty="0"/>
              <a:t>по окончании которого в 1862 году, К. А. Савицкий поступил в </a:t>
            </a:r>
            <a:r>
              <a:rPr lang="ru-RU" sz="2000" dirty="0">
                <a:hlinkClick r:id="rId5" tooltip="ИАХ"/>
              </a:rPr>
              <a:t>Императорскую Академию художеств</a:t>
            </a:r>
            <a:r>
              <a:rPr lang="ru-RU" sz="2000" dirty="0"/>
              <a:t> в класс исторической живописи.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11" y="2420888"/>
            <a:ext cx="340684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27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8012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cs typeface="Times New Roman" pitchFamily="18" charset="0"/>
              </a:rPr>
              <a:t>Савицкий</a:t>
            </a:r>
            <a:br>
              <a:rPr lang="ru-RU" sz="3600" b="1" dirty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3600" b="1" dirty="0">
                <a:solidFill>
                  <a:srgbClr val="002060"/>
                </a:solidFill>
                <a:cs typeface="Times New Roman" pitchFamily="18" charset="0"/>
              </a:rPr>
              <a:t>Константин </a:t>
            </a:r>
            <a:r>
              <a:rPr lang="ru-RU" sz="3600" b="1" dirty="0" err="1">
                <a:solidFill>
                  <a:srgbClr val="002060"/>
                </a:solidFill>
                <a:cs typeface="Times New Roman" pitchFamily="18" charset="0"/>
              </a:rPr>
              <a:t>Апполонович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1484784"/>
            <a:ext cx="4247328" cy="5256584"/>
          </a:xfrm>
        </p:spPr>
        <p:txBody>
          <a:bodyPr>
            <a:normAutofit lnSpcReduction="10000"/>
          </a:bodyPr>
          <a:lstStyle/>
          <a:p>
            <a:r>
              <a:rPr lang="ru-RU" sz="1800" b="1" dirty="0"/>
              <a:t>С 1883 по 1889 годы К. А. Савицкий жил </a:t>
            </a:r>
            <a:r>
              <a:rPr lang="ru-RU" sz="1800" b="1" dirty="0">
                <a:solidFill>
                  <a:srgbClr val="C00000"/>
                </a:solidFill>
              </a:rPr>
              <a:t>в Санкт-Петербурге </a:t>
            </a:r>
            <a:r>
              <a:rPr lang="ru-RU" sz="1800" b="1" dirty="0"/>
              <a:t>и преподавал в </a:t>
            </a:r>
            <a:r>
              <a:rPr lang="ru-RU" sz="1800" b="1" dirty="0">
                <a:hlinkClick r:id="rId2" tooltip="Санкт-Петербургская государственная художественно-промышленная академия имени А. Л. Штиглица"/>
              </a:rPr>
              <a:t>Центральном училище технического </a:t>
            </a:r>
            <a:r>
              <a:rPr lang="ru-RU" sz="1800" b="1" dirty="0" smtClean="0">
                <a:hlinkClick r:id="rId2" tooltip="Санкт-Петербургская государственная художественно-промышленная академия имени А. Л. Штиглица"/>
              </a:rPr>
              <a:t>рисования</a:t>
            </a:r>
            <a:r>
              <a:rPr lang="ru-RU" sz="1800" b="1" dirty="0"/>
              <a:t> </a:t>
            </a:r>
            <a:r>
              <a:rPr lang="ru-RU" sz="1800" b="1" dirty="0">
                <a:hlinkClick r:id="rId3" tooltip="Штиглиц, Александр Людвигович"/>
              </a:rPr>
              <a:t>барона А. Л. </a:t>
            </a:r>
            <a:r>
              <a:rPr lang="ru-RU" sz="1800" b="1" dirty="0" err="1" smtClean="0">
                <a:hlinkClick r:id="rId3" tooltip="Штиглиц, Александр Людвигович"/>
              </a:rPr>
              <a:t>Штиглица</a:t>
            </a:r>
            <a:r>
              <a:rPr lang="ru-RU" sz="1800" b="1" dirty="0" smtClean="0"/>
              <a:t>.</a:t>
            </a:r>
          </a:p>
          <a:p>
            <a:r>
              <a:rPr lang="ru-RU" sz="1800" b="1" dirty="0" smtClean="0"/>
              <a:t> </a:t>
            </a:r>
            <a:r>
              <a:rPr lang="ru-RU" sz="1800" b="1" dirty="0"/>
              <a:t>В 1891 переехал </a:t>
            </a:r>
            <a:r>
              <a:rPr lang="ru-RU" sz="1800" b="1" dirty="0">
                <a:solidFill>
                  <a:srgbClr val="C00000"/>
                </a:solidFill>
              </a:rPr>
              <a:t>в Москву </a:t>
            </a:r>
            <a:r>
              <a:rPr lang="ru-RU" sz="1800" b="1" dirty="0"/>
              <a:t>преподавателем в </a:t>
            </a:r>
            <a:r>
              <a:rPr lang="ru-RU" sz="1800" b="1" dirty="0">
                <a:hlinkClick r:id="rId4" tooltip="Московское училище живописи, ваяния и зодчества"/>
              </a:rPr>
              <a:t>Московское училище живописи, ваяния и зодчества</a:t>
            </a:r>
            <a:r>
              <a:rPr lang="ru-RU" sz="1800" b="1" dirty="0" smtClean="0"/>
              <a:t>.</a:t>
            </a:r>
          </a:p>
          <a:p>
            <a:r>
              <a:rPr lang="ru-RU" sz="1800" b="1" dirty="0"/>
              <a:t>в 1897 году «за известность на художественном поприще» К. А. Савицкому присвоено </a:t>
            </a:r>
            <a:r>
              <a:rPr lang="ru-RU" sz="1800" b="1" dirty="0">
                <a:solidFill>
                  <a:srgbClr val="C00000"/>
                </a:solidFill>
              </a:rPr>
              <a:t>звание академика </a:t>
            </a:r>
            <a:r>
              <a:rPr lang="ru-RU" sz="1800" b="1" dirty="0" smtClean="0">
                <a:solidFill>
                  <a:srgbClr val="C00000"/>
                </a:solidFill>
              </a:rPr>
              <a:t>живописи</a:t>
            </a:r>
          </a:p>
          <a:p>
            <a:r>
              <a:rPr lang="ru-RU" sz="1800" b="1" dirty="0"/>
              <a:t>Первым директором вновь построенной </a:t>
            </a:r>
            <a:r>
              <a:rPr lang="ru-RU" sz="1800" b="1" dirty="0">
                <a:solidFill>
                  <a:srgbClr val="C00000"/>
                </a:solidFill>
                <a:hlinkClick r:id="rId5" tooltip="Пензенская областная картинная галерея имени К. А. Савицкого"/>
              </a:rPr>
              <a:t>Пензенской картинной галереи</a:t>
            </a:r>
            <a:r>
              <a:rPr lang="ru-RU" sz="1800" b="1" dirty="0">
                <a:solidFill>
                  <a:srgbClr val="C00000"/>
                </a:solidFill>
              </a:rPr>
              <a:t> </a:t>
            </a:r>
            <a:r>
              <a:rPr lang="ru-RU" sz="1800" b="1" dirty="0"/>
              <a:t>и Пензенского художественного училища имени Н. Д. </a:t>
            </a:r>
            <a:r>
              <a:rPr lang="ru-RU" sz="1800" b="1" dirty="0" err="1"/>
              <a:t>Селивёрстова</a:t>
            </a:r>
            <a:r>
              <a:rPr lang="ru-RU" sz="1800" b="1" dirty="0" smtClean="0"/>
              <a:t>,</a:t>
            </a:r>
            <a:r>
              <a:rPr lang="ru-RU" sz="1800" b="1" dirty="0"/>
              <a:t> </a:t>
            </a:r>
            <a:r>
              <a:rPr lang="ru-RU" sz="1800" b="1" dirty="0">
                <a:solidFill>
                  <a:srgbClr val="C00000"/>
                </a:solidFill>
              </a:rPr>
              <a:t> в 1898 году</a:t>
            </a:r>
            <a:r>
              <a:rPr lang="ru-RU" sz="1800" b="1" dirty="0"/>
              <a:t>, был назначен академик живописи К. А. Савицкий</a:t>
            </a:r>
            <a:r>
              <a:rPr lang="ru-RU" sz="1800" b="1" baseline="30000" dirty="0">
                <a:hlinkClick r:id="rId6"/>
              </a:rPr>
              <a:t>[</a:t>
            </a:r>
            <a:endParaRPr lang="ru-RU" sz="1800" b="1" dirty="0" smtClean="0">
              <a:solidFill>
                <a:srgbClr val="C00000"/>
              </a:solidFill>
            </a:endParaRPr>
          </a:p>
          <a:p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816424" cy="460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83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196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Знаменитые люди нашего города</vt:lpstr>
      <vt:lpstr>Как называется это конфета?</vt:lpstr>
      <vt:lpstr>Как называется картина которая изображена на обертке конфеты?</vt:lpstr>
      <vt:lpstr>Кто автор картины –  Утро в сосновом бору?</vt:lpstr>
      <vt:lpstr>Презентация PowerPoint</vt:lpstr>
      <vt:lpstr>Знаете ли вы кто нарисовал мишек  на знаменитой картине –  Утро в сосновом бору?</vt:lpstr>
      <vt:lpstr> Знаете ли вы кто этот Человек? </vt:lpstr>
      <vt:lpstr> Савицкий Константин Апполонович – русский жанровый живописец, академик, действительный член Императорской Академии художеств, педагог, первый директор Пензенского художественного училища  </vt:lpstr>
      <vt:lpstr>Савицкий Константин Апполонович</vt:lpstr>
      <vt:lpstr> Картина «Утро в сосновом бору» – это совместная работа Шишкина И.И. , который нарисовал лес   и Савицкого К.А , который изобразил медведей. Сейчас эта картина находится в знаменитой Третьяковской галереи в Москве</vt:lpstr>
      <vt:lpstr>Презентация PowerPoint</vt:lpstr>
      <vt:lpstr>Презентация PowerPoint</vt:lpstr>
      <vt:lpstr>Презентация PowerPoint</vt:lpstr>
      <vt:lpstr>Презентация PowerPoint</vt:lpstr>
      <vt:lpstr> Знаете ли вы кто этот Человек?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Папина сестра</dc:creator>
  <cp:lastModifiedBy>Папина сестра</cp:lastModifiedBy>
  <cp:revision>13</cp:revision>
  <dcterms:created xsi:type="dcterms:W3CDTF">2021-03-24T15:36:31Z</dcterms:created>
  <dcterms:modified xsi:type="dcterms:W3CDTF">2021-03-24T17:45:07Z</dcterms:modified>
</cp:coreProperties>
</file>